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  <p:sldMasterId id="2147483683" r:id="rId3"/>
  </p:sldMasterIdLst>
  <p:notesMasterIdLst>
    <p:notesMasterId r:id="rId13"/>
  </p:notesMasterIdLst>
  <p:handoutMasterIdLst>
    <p:handoutMasterId r:id="rId14"/>
  </p:handoutMasterIdLst>
  <p:sldIdLst>
    <p:sldId id="266" r:id="rId4"/>
    <p:sldId id="279" r:id="rId5"/>
    <p:sldId id="280" r:id="rId6"/>
    <p:sldId id="276" r:id="rId7"/>
    <p:sldId id="267" r:id="rId8"/>
    <p:sldId id="268" r:id="rId9"/>
    <p:sldId id="272" r:id="rId10"/>
    <p:sldId id="269" r:id="rId11"/>
    <p:sldId id="277" r:id="rId12"/>
  </p:sldIdLst>
  <p:sldSz cx="9145588" cy="6859588"/>
  <p:notesSz cx="6797675" cy="9928225"/>
  <p:defaultTextStyle>
    <a:defPPr>
      <a:defRPr lang="nb-NO"/>
    </a:defPPr>
    <a:lvl1pPr marL="0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69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9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300"/>
    <a:srgbClr val="DADADA"/>
    <a:srgbClr val="58B02C"/>
    <a:srgbClr val="C8CACB"/>
    <a:srgbClr val="808080"/>
    <a:srgbClr val="EAEAEA"/>
    <a:srgbClr val="ED901A"/>
    <a:srgbClr val="59B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Objects="1">
      <p:cViewPr>
        <p:scale>
          <a:sx n="134" d="100"/>
          <a:sy n="134" d="100"/>
        </p:scale>
        <p:origin x="1056" y="2820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617DF-38D8-4E00-8834-2FB6347F9CBA}" type="datetimeFigureOut">
              <a:rPr lang="nb-NO" smtClean="0"/>
              <a:t>04.05.2014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7DEE-F5F5-4B01-8A93-5887C75AC9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640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EECC-845F-4DA0-949D-0B5A3FEA011D}" type="datetimeFigureOut">
              <a:rPr lang="nb-NO" smtClean="0"/>
              <a:pPr/>
              <a:t>04.05.2014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B0B2-4E16-48B4-A117-38F6EBA2124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2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9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9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6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6" rIns="64273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2" y="1949379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6" rIns="64273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31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5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480400"/>
            <a:ext cx="8607600" cy="4136400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0" y="1994172"/>
            <a:ext cx="1042570" cy="172165"/>
          </a:xfrm>
        </p:spPr>
        <p:txBody>
          <a:bodyPr/>
          <a:lstStyle>
            <a:lvl1pPr>
              <a:defRPr spc="80" baseline="0"/>
            </a:lvl1pPr>
          </a:lstStyle>
          <a:p>
            <a:fld id="{2EB145BE-1505-4529-8D3C-A4EDEE18D054}" type="datetime1">
              <a:rPr lang="nb-NO" smtClean="0"/>
              <a:t>04.05.2014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3" y="699636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7FA4661-1747-45CC-9A4E-2D080B8E083C}" type="datetime1">
              <a:rPr lang="nb-NO" smtClean="0"/>
              <a:t>04.05.2014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919" y="2130921"/>
            <a:ext cx="7773750" cy="147036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838" y="3887100"/>
            <a:ext cx="6401912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457156" indent="0" algn="ctr">
              <a:buNone/>
              <a:defRPr/>
            </a:lvl2pPr>
            <a:lvl3pPr marL="914307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3" indent="0" algn="ctr">
              <a:buNone/>
              <a:defRPr/>
            </a:lvl6pPr>
            <a:lvl7pPr marL="2742924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172E-B618-4254-8E57-8348404E27E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711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597F-F832-4C7A-8357-A1767B3E2C51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44827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438" y="4407921"/>
            <a:ext cx="777375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438" y="2907389"/>
            <a:ext cx="777375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6" indent="0">
              <a:buNone/>
              <a:defRPr sz="1800"/>
            </a:lvl2pPr>
            <a:lvl3pPr marL="914307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3" indent="0">
              <a:buNone/>
              <a:defRPr sz="1400"/>
            </a:lvl6pPr>
            <a:lvl7pPr marL="2742924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35A0-43F5-4B53-8107-51693CF06054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38156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82" y="1600573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007" y="1600573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FBBB-49F9-4421-A33E-4DBE8B6B2B5A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74629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79" y="1535469"/>
            <a:ext cx="4040890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79" y="2175381"/>
            <a:ext cx="4040890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834" y="1535469"/>
            <a:ext cx="4042477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834" y="2175381"/>
            <a:ext cx="4042477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BD48-45FD-43A2-B347-2E45C8357BA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88409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D469-38A7-464F-91BE-CC56084661B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1015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6022-CB67-4A90-9B7B-940B69381AD9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2449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2" y="273113"/>
            <a:ext cx="3008835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671" y="273116"/>
            <a:ext cx="5112638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82" y="1435435"/>
            <a:ext cx="3008835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7A98-7815-4CAB-A8FA-6EDFC9C85EC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92238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60985-320D-43E5-835E-057BFF8929C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68301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3" y="699636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0BD1A69-C581-4544-A6F2-E7DE19A3C310}" type="datetime1">
              <a:rPr lang="nb-NO" smtClean="0"/>
              <a:t>04.05.2014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F381-F1D0-411D-984D-8E5CA7F17F9C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93128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0551" y="274702"/>
            <a:ext cx="2057757" cy="585288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82" y="274702"/>
            <a:ext cx="6020845" cy="585288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D90D-A3A5-4C59-A7CE-F5A418B2454D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2426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919" y="2130919"/>
            <a:ext cx="7773750" cy="147036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838" y="3887100"/>
            <a:ext cx="6401912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457246" indent="0" algn="ctr">
              <a:buNone/>
              <a:defRPr/>
            </a:lvl2pPr>
            <a:lvl3pPr marL="914491" indent="0" algn="ctr">
              <a:buNone/>
              <a:defRPr/>
            </a:lvl3pPr>
            <a:lvl4pPr marL="1371737" indent="0" algn="ctr">
              <a:buNone/>
              <a:defRPr/>
            </a:lvl4pPr>
            <a:lvl5pPr marL="1828983" indent="0" algn="ctr">
              <a:buNone/>
              <a:defRPr/>
            </a:lvl5pPr>
            <a:lvl6pPr marL="2286229" indent="0" algn="ctr">
              <a:buNone/>
              <a:defRPr/>
            </a:lvl6pPr>
            <a:lvl7pPr marL="2743474" indent="0" algn="ctr">
              <a:buNone/>
              <a:defRPr/>
            </a:lvl7pPr>
            <a:lvl8pPr marL="3200720" indent="0" algn="ctr">
              <a:buNone/>
              <a:defRPr/>
            </a:lvl8pPr>
            <a:lvl9pPr marL="3657966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172E-B618-4254-8E57-8348404E27E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8011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597F-F832-4C7A-8357-A1767B3E2C51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929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438" y="4407921"/>
            <a:ext cx="777375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438" y="2907387"/>
            <a:ext cx="7773750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46" indent="0">
              <a:buNone/>
              <a:defRPr sz="1800"/>
            </a:lvl2pPr>
            <a:lvl3pPr marL="914491" indent="0">
              <a:buNone/>
              <a:defRPr sz="1600"/>
            </a:lvl3pPr>
            <a:lvl4pPr marL="1371737" indent="0">
              <a:buNone/>
              <a:defRPr sz="1400"/>
            </a:lvl4pPr>
            <a:lvl5pPr marL="1828983" indent="0">
              <a:buNone/>
              <a:defRPr sz="1400"/>
            </a:lvl5pPr>
            <a:lvl6pPr marL="2286229" indent="0">
              <a:buNone/>
              <a:defRPr sz="1400"/>
            </a:lvl6pPr>
            <a:lvl7pPr marL="2743474" indent="0">
              <a:buNone/>
              <a:defRPr sz="1400"/>
            </a:lvl7pPr>
            <a:lvl8pPr marL="3200720" indent="0">
              <a:buNone/>
              <a:defRPr sz="1400"/>
            </a:lvl8pPr>
            <a:lvl9pPr marL="3657966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35A0-43F5-4B53-8107-51693CF06054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86690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80" y="1600571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007" y="1600571"/>
            <a:ext cx="4039301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FBBB-49F9-4421-A33E-4DBE8B6B2B5A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15712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79" y="1535469"/>
            <a:ext cx="4040890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79" y="2175379"/>
            <a:ext cx="4040890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832" y="1535469"/>
            <a:ext cx="4042477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832" y="2175379"/>
            <a:ext cx="4042477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BD48-45FD-43A2-B347-2E45C8357BA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5708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D469-38A7-464F-91BE-CC56084661B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43161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6022-CB67-4A90-9B7B-940B69381AD9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55374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80" y="273113"/>
            <a:ext cx="3008835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671" y="273114"/>
            <a:ext cx="5112638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80" y="1435433"/>
            <a:ext cx="3008835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7A98-7815-4CAB-A8FA-6EDFC9C85EC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82979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6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6" rIns="64273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2" y="1949379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6" rIns="64273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73" y="2481200"/>
            <a:ext cx="8607745" cy="4137020"/>
          </a:xfrm>
          <a:noFill/>
        </p:spPr>
        <p:txBody>
          <a:bodyPr tIns="1644763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3" y="1994172"/>
            <a:ext cx="1042569" cy="172165"/>
          </a:xfrm>
        </p:spPr>
        <p:txBody>
          <a:bodyPr/>
          <a:lstStyle>
            <a:lvl1pPr>
              <a:defRPr spc="80" baseline="0"/>
            </a:lvl1pPr>
          </a:lstStyle>
          <a:p>
            <a:fld id="{F05E206B-6E17-4FF8-A00E-A8804B4B46AF}" type="datetime1">
              <a:rPr lang="nb-NO" smtClean="0"/>
              <a:t>04.05.2014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31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5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599" y="4801712"/>
            <a:ext cx="5487353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599" y="612917"/>
            <a:ext cx="5487353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60985-320D-43E5-835E-057BFF8929C7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55355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F381-F1D0-411D-984D-8E5CA7F17F9C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46871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0551" y="274702"/>
            <a:ext cx="2057757" cy="585288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80" y="274702"/>
            <a:ext cx="6020845" cy="585288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D90D-A3A5-4C59-A7CE-F5A418B2454D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604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1284996" y="6329860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6" rIns="64273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434" y="3092393"/>
            <a:ext cx="720632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725" y="2796542"/>
            <a:ext cx="7206039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258997" y="6329860"/>
            <a:ext cx="10332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6" rIns="64273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380415" cy="3515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5" y="0"/>
            <a:ext cx="1509025" cy="883174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CC2A559-C353-4EAE-A6D2-48BFA28F13A4}" type="datetime1">
              <a:rPr lang="nb-NO" smtClean="0"/>
              <a:t>04.05.2014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3" y="699636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842" y="1778269"/>
            <a:ext cx="4019032" cy="4294800"/>
          </a:xfrm>
        </p:spPr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n-NO" smtClean="0"/>
              <a:t>Klikk ikonet for å leggje til eit bilete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0C30BF8-C656-487F-A63F-BB5999D8E809}" type="datetime1">
              <a:rPr lang="nb-NO" smtClean="0"/>
              <a:t>04.05.2014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11"/>
            <a:ext cx="3133674" cy="533641"/>
          </a:xfrm>
          <a:solidFill>
            <a:srgbClr val="C8CACB"/>
          </a:solidFill>
        </p:spPr>
        <p:txBody>
          <a:bodyPr wrap="square" lIns="197936" tIns="172743" rIns="197936" bIns="172743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17" tIns="50608" rIns="75914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844" y="1778400"/>
            <a:ext cx="3803009" cy="4294800"/>
          </a:xfrm>
        </p:spPr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45220"/>
            <a:ext cx="828220" cy="240760"/>
          </a:xfrm>
          <a:solidFill>
            <a:srgbClr val="58B02C"/>
          </a:solidFill>
        </p:spPr>
        <p:txBody>
          <a:bodyPr wrap="none" lIns="75914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3" y="699636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30D9E039-C709-4A67-8307-5C29C06C43FF}" type="datetime1">
              <a:rPr lang="nb-NO" smtClean="0"/>
              <a:t>04.05.2014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11"/>
            <a:ext cx="3133674" cy="533641"/>
          </a:xfrm>
          <a:solidFill>
            <a:srgbClr val="C8CACB"/>
          </a:solidFill>
        </p:spPr>
        <p:txBody>
          <a:bodyPr wrap="square" lIns="197936" tIns="172743" rIns="197936" bIns="172743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3" y="699636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200" y="1834758"/>
            <a:ext cx="5220000" cy="42372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n-NO" smtClean="0"/>
              <a:t>Klikk ikonet for å leggje til eit bilete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17" tIns="50608" rIns="75914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45220"/>
            <a:ext cx="828220" cy="240760"/>
          </a:xfrm>
          <a:solidFill>
            <a:srgbClr val="58B02C"/>
          </a:solidFill>
        </p:spPr>
        <p:txBody>
          <a:bodyPr wrap="none" lIns="75914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4379A5C-A3E2-4C49-A335-377B78E88DB4}" type="datetime1">
              <a:rPr lang="nb-NO" smtClean="0"/>
              <a:t>04.05.2014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44" y="1701602"/>
            <a:ext cx="5263840" cy="17281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44" y="3429797"/>
            <a:ext cx="5263840" cy="354793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n-NO" smtClean="0"/>
              <a:t>Klikk ikonet for å leggje til eit bilete</a:t>
            </a:r>
            <a:endParaRPr lang="en-GB" dirty="0"/>
          </a:p>
        </p:txBody>
      </p:sp>
      <p:sp>
        <p:nvSpPr>
          <p:cNvPr id="4" name="Rektangel 3"/>
          <p:cNvSpPr/>
          <p:nvPr userDrawn="1"/>
        </p:nvSpPr>
        <p:spPr>
          <a:xfrm>
            <a:off x="180309" y="477467"/>
            <a:ext cx="9361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37CA499-86FD-4A5A-9D2C-F2AB7B654C3D}" type="datetime1">
              <a:rPr lang="nb-NO" smtClean="0"/>
              <a:t>04.05.2014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504" y="1065903"/>
            <a:ext cx="7000301" cy="468390"/>
          </a:xfrm>
        </p:spPr>
        <p:txBody>
          <a:bodyPr/>
          <a:lstStyle/>
          <a:p>
            <a:r>
              <a:rPr lang="nn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3" y="699636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314" y="1834758"/>
            <a:ext cx="8633372" cy="42372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n-NO" smtClean="0"/>
              <a:t>Klikk ikonet for å leggje til eit bilete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3EF02926-A10F-4161-8E25-011A39FAADCC}" type="datetime1">
              <a:rPr lang="nb-NO" smtClean="0"/>
              <a:t>04.05.2014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996" y="6329860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6" rIns="64273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95" y="6329860"/>
            <a:ext cx="1026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3" tIns="32136" rIns="64273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504" y="1058801"/>
            <a:ext cx="7000301" cy="4692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845" y="1778270"/>
            <a:ext cx="7001961" cy="429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96" y="6386887"/>
            <a:ext cx="1026000" cy="1721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708A5C3-9580-461B-8C47-772FE7B6E68F}" type="datetime1">
              <a:rPr lang="nb-NO" smtClean="0"/>
              <a:t>04.05.2014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3864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31" y="6162252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"/>
            <a:ext cx="1014986" cy="1399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5" y="0"/>
            <a:ext cx="1509025" cy="883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70" r:id="rId3"/>
    <p:sldLayoutId id="2147483649" r:id="rId4"/>
    <p:sldLayoutId id="2147483652" r:id="rId5"/>
    <p:sldLayoutId id="2147483667" r:id="rId6"/>
    <p:sldLayoutId id="2147483668" r:id="rId7"/>
    <p:sldLayoutId id="2147483669" r:id="rId8"/>
    <p:sldLayoutId id="2147483661" r:id="rId9"/>
    <p:sldLayoutId id="2147483654" r:id="rId10"/>
  </p:sldLayoutIdLst>
  <p:hf sldNum="0" hdr="0"/>
  <p:txStyles>
    <p:titleStyle>
      <a:lvl1pPr algn="l" defTabSz="914034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4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4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1" indent="-191925" algn="l" defTabSz="914034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7" indent="-251065" algn="l" defTabSz="914034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5" indent="-252181" algn="l" defTabSz="914034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3" indent="-228507" algn="l" defTabSz="914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5" indent="-228507" algn="l" defTabSz="914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9" algn="l" defTabSz="9140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82" y="274701"/>
            <a:ext cx="8231029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7" rIns="91431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82" y="1600573"/>
            <a:ext cx="8231029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79" y="6246671"/>
            <a:ext cx="2133971" cy="4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21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45" y="6246671"/>
            <a:ext cx="2896103" cy="4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216"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340" y="6246671"/>
            <a:ext cx="2133971" cy="4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216" fontAlgn="base">
              <a:spcBef>
                <a:spcPct val="0"/>
              </a:spcBef>
              <a:spcAft>
                <a:spcPct val="0"/>
              </a:spcAft>
              <a:defRPr/>
            </a:pPr>
            <a:fld id="{B2DB3593-D528-42F5-8EAC-83F55E1ECC8D}" type="slidenum">
              <a:rPr lang="nb-NO" altLang="nb-NO" smtClean="0">
                <a:solidFill>
                  <a:srgbClr val="000000"/>
                </a:solidFill>
              </a:rPr>
              <a:pPr defTabSz="9142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4" indent="-34286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4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3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3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80" y="274701"/>
            <a:ext cx="8231029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80" y="1600571"/>
            <a:ext cx="8231029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79" y="6246671"/>
            <a:ext cx="2133971" cy="4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43" y="6246671"/>
            <a:ext cx="2896103" cy="4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338" y="6246671"/>
            <a:ext cx="2133971" cy="4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DB3593-D528-42F5-8EAC-83F55E1ECC8D}" type="slidenum">
              <a:rPr lang="nb-NO" altLang="nb-NO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7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9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34" indent="-34293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114" indent="-2286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360" indent="-22862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606" indent="-22862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851" indent="-228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2097" indent="-228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343" indent="-228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589" indent="-228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Plasshaldar for bilete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b="7524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Arbeidsopplegg for Region vest</a:t>
            </a:r>
            <a:endParaRPr lang="nn-NO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NTP – Rutevise utgreiingar</a:t>
            </a:r>
            <a:endParaRPr lang="nn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ED1D-A6C6-4681-B4AD-B44A3C233516}" type="datetime1">
              <a:rPr lang="nb-NO" smtClean="0"/>
              <a:t>04.05.2014</a:t>
            </a:fld>
            <a:endParaRPr lang="nb-NO" dirty="0"/>
          </a:p>
        </p:txBody>
      </p:sp>
      <p:sp>
        <p:nvSpPr>
          <p:cNvPr id="2" name="1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 vest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55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Riksvegnettet</a:t>
            </a:r>
          </a:p>
        </p:txBody>
      </p:sp>
      <p:pic>
        <p:nvPicPr>
          <p:cNvPr id="7171" name="Picture 3" descr="Oversikt_riksvegruter_v2_v5_med_ferj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68" y="1125802"/>
            <a:ext cx="4312399" cy="5041479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33223" y="1413206"/>
            <a:ext cx="4253087" cy="397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3" rIns="91422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 Hovudpulsårene i det overordna </a:t>
            </a: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n-NO" altLang="nb-NO" dirty="0" smtClean="0">
                <a:solidFill>
                  <a:srgbClr val="000000"/>
                </a:solidFill>
              </a:rPr>
              <a:t>   vegtransportsystemet </a:t>
            </a: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</a:pPr>
            <a:endParaRPr lang="nn-NO" altLang="nb-NO" dirty="0" smtClean="0">
              <a:solidFill>
                <a:srgbClr val="000000"/>
              </a:solidFill>
            </a:endParaRP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 Langstrakt land med spreidd busetnad</a:t>
            </a: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n-NO" altLang="nb-NO" dirty="0" smtClean="0">
                <a:solidFill>
                  <a:srgbClr val="000000"/>
                </a:solidFill>
              </a:rPr>
              <a:t>   gjev store avstandar og høge </a:t>
            </a: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n-NO" altLang="nb-NO" dirty="0" smtClean="0">
                <a:solidFill>
                  <a:srgbClr val="000000"/>
                </a:solidFill>
              </a:rPr>
              <a:t>   transportkostnader</a:t>
            </a: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</a:pPr>
            <a:endParaRPr lang="nn-NO" altLang="nb-NO" dirty="0" smtClean="0">
              <a:solidFill>
                <a:srgbClr val="000000"/>
              </a:solidFill>
            </a:endParaRP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 Lengde 10 400 km, etter 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r>
              <a:rPr lang="nn-NO" altLang="nb-NO" dirty="0" smtClean="0">
                <a:solidFill>
                  <a:srgbClr val="000000"/>
                </a:solidFill>
              </a:rPr>
              <a:t>   forvaltningsreforma 2010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>
              <a:solidFill>
                <a:srgbClr val="000000"/>
              </a:solidFill>
            </a:endParaRP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18 ruter i 8 transportkorridorar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 smtClean="0">
              <a:solidFill>
                <a:srgbClr val="000000"/>
              </a:solidFill>
            </a:endParaRP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>
                <a:solidFill>
                  <a:srgbClr val="000000"/>
                </a:solidFill>
              </a:rPr>
              <a:t> </a:t>
            </a:r>
            <a:r>
              <a:rPr lang="nn-NO" altLang="nb-NO" dirty="0" smtClean="0">
                <a:solidFill>
                  <a:srgbClr val="000000"/>
                </a:solidFill>
              </a:rPr>
              <a:t>RRU-arbeidet er fordelt på 5 regionar</a:t>
            </a:r>
          </a:p>
          <a:p>
            <a:pPr defTabSz="91430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54799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/>
              <a:t>Arbeidsopplegg</a:t>
            </a:r>
          </a:p>
        </p:txBody>
      </p:sp>
      <p:pic>
        <p:nvPicPr>
          <p:cNvPr id="7171" name="Picture 3" descr="Oversikt_riksvegruter_v2_v5_med_ferj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68" y="1125800"/>
            <a:ext cx="4312399" cy="5041479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33221" y="1413204"/>
            <a:ext cx="4104069" cy="646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1" rIns="91440" bIns="457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 </a:t>
            </a:r>
            <a:r>
              <a:rPr lang="nn-NO" altLang="nb-NO" dirty="0">
                <a:solidFill>
                  <a:srgbClr val="000000"/>
                </a:solidFill>
              </a:rPr>
              <a:t>Kvar rute </a:t>
            </a:r>
            <a:r>
              <a:rPr lang="nn-NO" altLang="nb-NO" dirty="0" smtClean="0">
                <a:solidFill>
                  <a:srgbClr val="000000"/>
                </a:solidFill>
              </a:rPr>
              <a:t>får </a:t>
            </a:r>
            <a:r>
              <a:rPr lang="nn-NO" altLang="nb-NO" dirty="0">
                <a:solidFill>
                  <a:srgbClr val="000000"/>
                </a:solidFill>
              </a:rPr>
              <a:t>sin </a:t>
            </a:r>
            <a:r>
              <a:rPr lang="nn-NO" altLang="nb-NO" dirty="0" smtClean="0">
                <a:solidFill>
                  <a:srgbClr val="000000"/>
                </a:solidFill>
              </a:rPr>
              <a:t>rapport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>
                <a:solidFill>
                  <a:srgbClr val="000000"/>
                </a:solidFill>
              </a:rPr>
              <a:t>Region vest har </a:t>
            </a:r>
            <a:r>
              <a:rPr lang="nn-NO" altLang="nb-NO" dirty="0" smtClean="0">
                <a:solidFill>
                  <a:srgbClr val="000000"/>
                </a:solidFill>
              </a:rPr>
              <a:t>hovudansvar </a:t>
            </a:r>
            <a:r>
              <a:rPr lang="nn-NO" altLang="nb-NO" dirty="0">
                <a:solidFill>
                  <a:srgbClr val="000000"/>
                </a:solidFill>
              </a:rPr>
              <a:t>for E16, E39, E134, </a:t>
            </a:r>
            <a:r>
              <a:rPr lang="nn-NO" altLang="nb-NO" dirty="0" err="1">
                <a:solidFill>
                  <a:srgbClr val="000000"/>
                </a:solidFill>
              </a:rPr>
              <a:t>rv</a:t>
            </a:r>
            <a:r>
              <a:rPr lang="nn-NO" altLang="nb-NO" dirty="0">
                <a:solidFill>
                  <a:srgbClr val="000000"/>
                </a:solidFill>
              </a:rPr>
              <a:t> </a:t>
            </a:r>
            <a:r>
              <a:rPr lang="nn-NO" altLang="nb-NO" dirty="0" smtClean="0">
                <a:solidFill>
                  <a:srgbClr val="000000"/>
                </a:solidFill>
              </a:rPr>
              <a:t>5,, </a:t>
            </a:r>
            <a:r>
              <a:rPr lang="nn-NO" altLang="nb-NO" dirty="0" err="1">
                <a:solidFill>
                  <a:srgbClr val="000000"/>
                </a:solidFill>
              </a:rPr>
              <a:t>rv</a:t>
            </a:r>
            <a:r>
              <a:rPr lang="nn-NO" altLang="nb-NO" dirty="0">
                <a:solidFill>
                  <a:srgbClr val="000000"/>
                </a:solidFill>
              </a:rPr>
              <a:t> </a:t>
            </a:r>
            <a:r>
              <a:rPr lang="nn-NO" altLang="nb-NO" dirty="0" smtClean="0">
                <a:solidFill>
                  <a:srgbClr val="000000"/>
                </a:solidFill>
              </a:rPr>
              <a:t>15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 smtClean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Vi deltek i E18/E39, </a:t>
            </a:r>
            <a:r>
              <a:rPr lang="nn-NO" altLang="nb-NO" dirty="0" err="1" smtClean="0">
                <a:solidFill>
                  <a:srgbClr val="000000"/>
                </a:solidFill>
              </a:rPr>
              <a:t>rv</a:t>
            </a:r>
            <a:r>
              <a:rPr lang="nn-NO" altLang="nb-NO" dirty="0" smtClean="0">
                <a:solidFill>
                  <a:srgbClr val="000000"/>
                </a:solidFill>
              </a:rPr>
              <a:t> 7, </a:t>
            </a:r>
            <a:r>
              <a:rPr lang="nn-NO" altLang="nb-NO" dirty="0" err="1" smtClean="0">
                <a:solidFill>
                  <a:srgbClr val="000000"/>
                </a:solidFill>
              </a:rPr>
              <a:t>rv</a:t>
            </a:r>
            <a:r>
              <a:rPr lang="nn-NO" altLang="nb-NO" dirty="0" smtClean="0">
                <a:solidFill>
                  <a:srgbClr val="000000"/>
                </a:solidFill>
              </a:rPr>
              <a:t> 13/55, </a:t>
            </a:r>
            <a:r>
              <a:rPr lang="nn-NO" altLang="nb-NO" dirty="0" err="1" smtClean="0">
                <a:solidFill>
                  <a:srgbClr val="000000"/>
                </a:solidFill>
              </a:rPr>
              <a:t>rv</a:t>
            </a:r>
            <a:r>
              <a:rPr lang="nn-NO" altLang="nb-NO" dirty="0" smtClean="0">
                <a:solidFill>
                  <a:srgbClr val="000000"/>
                </a:solidFill>
              </a:rPr>
              <a:t> 52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Konseptvalutgreiingar </a:t>
            </a:r>
            <a:r>
              <a:rPr lang="nn-NO" altLang="nb-NO" dirty="0">
                <a:solidFill>
                  <a:srgbClr val="000000"/>
                </a:solidFill>
              </a:rPr>
              <a:t>er eigne prosessar, og inngår ikkje i </a:t>
            </a:r>
            <a:r>
              <a:rPr lang="nn-NO" altLang="nb-NO" dirty="0" smtClean="0">
                <a:solidFill>
                  <a:srgbClr val="000000"/>
                </a:solidFill>
              </a:rPr>
              <a:t>RRU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 smtClean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Rapportering til VD </a:t>
            </a:r>
            <a:r>
              <a:rPr lang="nn-NO" altLang="nb-NO" dirty="0" err="1" smtClean="0">
                <a:solidFill>
                  <a:srgbClr val="000000"/>
                </a:solidFill>
              </a:rPr>
              <a:t>okt</a:t>
            </a:r>
            <a:r>
              <a:rPr lang="nn-NO" altLang="nb-NO" dirty="0" smtClean="0">
                <a:solidFill>
                  <a:srgbClr val="000000"/>
                </a:solidFill>
              </a:rPr>
              <a:t> 14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 smtClean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Planfase NTP i </a:t>
            </a:r>
            <a:r>
              <a:rPr lang="nn-NO" altLang="nb-NO" dirty="0" smtClean="0">
                <a:solidFill>
                  <a:srgbClr val="000000"/>
                </a:solidFill>
              </a:rPr>
              <a:t>2015 v/etatane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 smtClean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dirty="0" smtClean="0">
                <a:solidFill>
                  <a:srgbClr val="000000"/>
                </a:solidFill>
              </a:rPr>
              <a:t>Stortingsmelding 2016 v/SD</a:t>
            </a:r>
            <a:br>
              <a:rPr lang="nn-NO" altLang="nb-NO" dirty="0" smtClean="0">
                <a:solidFill>
                  <a:srgbClr val="000000"/>
                </a:solidFill>
              </a:rPr>
            </a:br>
            <a:endParaRPr lang="nn-NO" altLang="nb-NO" dirty="0" smtClean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n-NO" altLang="nb-NO" smtClean="0">
                <a:solidFill>
                  <a:srgbClr val="000000"/>
                </a:solidFill>
              </a:rPr>
              <a:t>Stortingsbehandling 2017 og       handlingsprogram for 2018-21</a:t>
            </a: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</a:pPr>
            <a:endParaRPr lang="nn-NO" altLang="nb-NO" dirty="0" smtClean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</a:pPr>
            <a:endParaRPr lang="nn-NO" altLang="nb-NO" dirty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</a:pPr>
            <a:endParaRPr lang="nn-NO" altLang="nb-NO" dirty="0">
              <a:solidFill>
                <a:srgbClr val="000000"/>
              </a:solidFill>
            </a:endParaRPr>
          </a:p>
          <a:p>
            <a:pPr defTabSz="91449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n-NO" altLang="nb-NO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722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6" name="5 Plasshaldar for dato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BD1A69-C581-4544-A6F2-E7DE19A3C310}" type="datetime1">
              <a:rPr lang="nb-NO" smtClean="0"/>
              <a:t>04.05.2014</a:t>
            </a:fld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612"/>
            <a:ext cx="8903375" cy="737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TekstSylinder"/>
          <p:cNvSpPr txBox="1"/>
          <p:nvPr/>
        </p:nvSpPr>
        <p:spPr>
          <a:xfrm>
            <a:off x="2844604" y="909514"/>
            <a:ext cx="2808311" cy="2677640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lang="nb-NO" sz="2800" b="1" dirty="0" err="1">
                <a:solidFill>
                  <a:srgbClr val="002060"/>
                </a:solidFill>
              </a:rPr>
              <a:t>Hovudårene</a:t>
            </a:r>
            <a:r>
              <a:rPr lang="nb-NO" sz="2800" b="1" dirty="0">
                <a:solidFill>
                  <a:srgbClr val="002060"/>
                </a:solidFill>
              </a:rPr>
              <a:t> bind landet </a:t>
            </a:r>
            <a:r>
              <a:rPr lang="nb-NO" sz="2800" b="1" dirty="0" err="1">
                <a:solidFill>
                  <a:srgbClr val="002060"/>
                </a:solidFill>
              </a:rPr>
              <a:t>saman</a:t>
            </a:r>
            <a:r>
              <a:rPr lang="nb-NO" sz="2800" b="1" dirty="0" smtClean="0">
                <a:solidFill>
                  <a:srgbClr val="002060"/>
                </a:solidFill>
              </a:rPr>
              <a:t>!</a:t>
            </a:r>
          </a:p>
          <a:p>
            <a:pPr algn="ctr"/>
            <a:r>
              <a:rPr lang="nb-NO" sz="2800" b="1" dirty="0" smtClean="0">
                <a:solidFill>
                  <a:srgbClr val="002060"/>
                </a:solidFill>
              </a:rPr>
              <a:t>Funksjon og standard må </a:t>
            </a:r>
            <a:r>
              <a:rPr lang="nb-NO" sz="2800" b="1" dirty="0" err="1" smtClean="0">
                <a:solidFill>
                  <a:srgbClr val="002060"/>
                </a:solidFill>
              </a:rPr>
              <a:t>drøftast</a:t>
            </a:r>
            <a:endParaRPr lang="nn-NO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5265" y="1341562"/>
            <a:ext cx="7645344" cy="1008112"/>
          </a:xfrm>
        </p:spPr>
        <p:txBody>
          <a:bodyPr>
            <a:noAutofit/>
          </a:bodyPr>
          <a:lstStyle/>
          <a:p>
            <a:r>
              <a:rPr lang="nb-NO" sz="1600" i="1" dirty="0"/>
              <a:t>Den overordnede planleggingen har som mål å komme fram til et sett med planforutsetninger for </a:t>
            </a:r>
            <a:r>
              <a:rPr lang="nb-NO" sz="1600" i="1" dirty="0">
                <a:solidFill>
                  <a:srgbClr val="FF0000"/>
                </a:solidFill>
              </a:rPr>
              <a:t>hver enkelt delstrekning </a:t>
            </a:r>
            <a:r>
              <a:rPr lang="nb-NO" sz="1600" i="1" dirty="0"/>
              <a:t>eller område. De viktigste er knyttet til følgende tema: </a:t>
            </a:r>
            <a:br>
              <a:rPr lang="nb-NO" sz="1600" i="1" dirty="0"/>
            </a:br>
            <a:endParaRPr lang="nb-NO" sz="1600" i="1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1BD2BD-69D4-4438-96E6-372C5CED4E3F}" type="datetime1">
              <a:rPr lang="nb-NO" smtClean="0"/>
              <a:t>04.05.2014</a:t>
            </a:fld>
            <a:endParaRPr lang="nb-NO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468338" y="450850"/>
            <a:ext cx="6192837" cy="339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218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None/>
              <a:defRPr sz="1800" kern="1200">
                <a:solidFill>
                  <a:srgbClr val="ED9300"/>
                </a:solidFill>
                <a:latin typeface="+mn-lt"/>
                <a:ea typeface="+mn-ea"/>
                <a:cs typeface="+mn-cs"/>
              </a:defRPr>
            </a:lvl1pPr>
            <a:lvl2pPr marL="457109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18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326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435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543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2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9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 smtClean="0">
                <a:solidFill>
                  <a:schemeClr val="tx1"/>
                </a:solidFill>
              </a:rPr>
              <a:t>Standardval: - Kva seier Vegnormalane? </a:t>
            </a:r>
          </a:p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692474" y="2425310"/>
            <a:ext cx="4572000" cy="2031325"/>
          </a:xfrm>
          <a:prstGeom prst="rect">
            <a:avLst/>
          </a:prstGeom>
        </p:spPr>
        <p:txBody>
          <a:bodyPr lIns="91422" tIns="45712" rIns="91422" bIns="45712">
            <a:spAutoFit/>
          </a:bodyPr>
          <a:lstStyle/>
          <a:p>
            <a:pPr marL="285694" indent="-285694">
              <a:buFont typeface="Arial" panose="020B0604020202020204" pitchFamily="34" charset="0"/>
              <a:buChar char="•"/>
            </a:pPr>
            <a:r>
              <a:rPr lang="nb-NO" i="1" dirty="0"/>
              <a:t>transportfunksjon </a:t>
            </a:r>
            <a:endParaRPr lang="nb-NO" i="1" dirty="0" smtClean="0"/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nb-NO" i="1" dirty="0" smtClean="0"/>
              <a:t>transportkapasitet </a:t>
            </a:r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nb-NO" i="1" dirty="0" smtClean="0"/>
              <a:t>dimensjonerende trafikkmengde</a:t>
            </a:r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nb-NO" i="1" dirty="0" smtClean="0"/>
              <a:t>framkommelighet </a:t>
            </a:r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nb-NO" i="1" dirty="0" smtClean="0"/>
              <a:t>universell </a:t>
            </a:r>
            <a:r>
              <a:rPr lang="nb-NO" i="1" dirty="0"/>
              <a:t>utforming </a:t>
            </a:r>
            <a:endParaRPr lang="nb-NO" i="1" dirty="0" smtClean="0"/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nb-NO" i="1" dirty="0" smtClean="0"/>
              <a:t>trafikksikkerhet </a:t>
            </a:r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nb-NO" i="1" dirty="0" smtClean="0"/>
              <a:t>etc</a:t>
            </a:r>
            <a:r>
              <a:rPr lang="nb-NO" i="1" dirty="0"/>
              <a:t>. etc. etc.</a:t>
            </a:r>
          </a:p>
        </p:txBody>
      </p:sp>
      <p:sp>
        <p:nvSpPr>
          <p:cNvPr id="3" name="2 Plasshaldar for botntekst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Region vest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18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44401" y="1269556"/>
            <a:ext cx="7255707" cy="1008112"/>
          </a:xfrm>
        </p:spPr>
        <p:txBody>
          <a:bodyPr>
            <a:noAutofit/>
          </a:bodyPr>
          <a:lstStyle/>
          <a:p>
            <a:r>
              <a:rPr lang="nb-NO" sz="1600" i="1" dirty="0"/>
              <a:t>Trafikkmengden i prognoseåret legges til grunn for dimensjonering av veger. For veger settes prognoseåret normalt til 20 år etter forventet åpningsår. 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A96659-F980-44F9-8502-96FAA3FA20DF}" type="datetime1">
              <a:rPr lang="nb-NO" smtClean="0"/>
              <a:t>04.05.2014</a:t>
            </a:fld>
            <a:endParaRPr lang="nb-NO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468338" y="450850"/>
            <a:ext cx="6192837" cy="339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218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None/>
              <a:defRPr sz="1800" kern="1200">
                <a:solidFill>
                  <a:srgbClr val="ED9300"/>
                </a:solidFill>
                <a:latin typeface="+mn-lt"/>
                <a:ea typeface="+mn-ea"/>
                <a:cs typeface="+mn-cs"/>
              </a:defRPr>
            </a:lvl1pPr>
            <a:lvl2pPr marL="457109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18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326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435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543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2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9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>
                <a:solidFill>
                  <a:schemeClr val="tx1"/>
                </a:solidFill>
              </a:rPr>
              <a:t>Kva seier </a:t>
            </a:r>
            <a:r>
              <a:rPr lang="nb-NO" dirty="0" err="1" smtClean="0">
                <a:solidFill>
                  <a:schemeClr val="tx1"/>
                </a:solidFill>
              </a:rPr>
              <a:t>Vegnormalane</a:t>
            </a:r>
            <a:r>
              <a:rPr lang="nb-NO" dirty="0" smtClean="0">
                <a:solidFill>
                  <a:schemeClr val="tx1"/>
                </a:solidFill>
              </a:rPr>
              <a:t>? </a:t>
            </a:r>
          </a:p>
          <a:p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1544402" y="2277668"/>
            <a:ext cx="7255707" cy="11605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18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i="1" dirty="0"/>
              <a:t>Det er en målsetting at standarden langs en strekning er lesbar og ensartet, og ikke skifter for ofte. </a:t>
            </a:r>
            <a:r>
              <a:rPr lang="nb-NO" sz="1600" i="1" dirty="0">
                <a:solidFill>
                  <a:srgbClr val="FF0000"/>
                </a:solidFill>
              </a:rPr>
              <a:t>Dette tilsier at valget av dimensjoneringsklasse må avklares på overordnet nivå gjennom rutevise </a:t>
            </a:r>
          </a:p>
          <a:p>
            <a:r>
              <a:rPr lang="nb-NO" sz="1600" i="1" dirty="0">
                <a:solidFill>
                  <a:srgbClr val="FF0000"/>
                </a:solidFill>
              </a:rPr>
              <a:t>planer eller nettvurderinger. </a:t>
            </a:r>
            <a:r>
              <a:rPr lang="nb-NO" sz="1600" i="1" dirty="0"/>
              <a:t>Variasjoner i ÅDT trenger derfor nødvendigvis ikke å føre til skifte i dimensjoneringsklasse. </a:t>
            </a:r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1575738" y="3861844"/>
            <a:ext cx="7255707" cy="10081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18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i="1" dirty="0"/>
              <a:t>Vegtransportnettet deles i nasjonale hovedveger (H), øvrige hovedveger (HØ), samleveger (Sa) og atkomstveger (A). I tillegg kommer gang- og sykkelveger. 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1536033" y="4869954"/>
            <a:ext cx="7255707" cy="10081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218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i="1" dirty="0"/>
              <a:t>De nasjonale hovedvegene utgjør det overordnede nasjonale vegsystemet, og knytter sammen landsdeler og regioner, og forbinder Norge med utlandet. </a:t>
            </a:r>
          </a:p>
        </p:txBody>
      </p:sp>
      <p:sp>
        <p:nvSpPr>
          <p:cNvPr id="3" name="2 Plasshaldar for botntekst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Region vest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16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081447" y="4149874"/>
            <a:ext cx="7159995" cy="2016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i="1" dirty="0"/>
          </a:p>
          <a:p>
            <a:r>
              <a:rPr lang="nb-NO" i="1" dirty="0" smtClean="0"/>
              <a:t>10. 451 km riksveg. Fornya kvart 25 år gjev det 418 kilometer pr. år.</a:t>
            </a:r>
            <a:endParaRPr lang="nb-NO" i="1" dirty="0"/>
          </a:p>
          <a:p>
            <a:r>
              <a:rPr lang="nb-NO" i="1" dirty="0" smtClean="0"/>
              <a:t>3 </a:t>
            </a:r>
            <a:r>
              <a:rPr lang="nb-NO" i="1" dirty="0"/>
              <a:t>681 km riksvei eller 92 km </a:t>
            </a:r>
            <a:r>
              <a:rPr lang="nb-NO" i="1" dirty="0" smtClean="0"/>
              <a:t>pr. år er </a:t>
            </a:r>
            <a:r>
              <a:rPr lang="nb-NO" i="1" dirty="0"/>
              <a:t>bygd </a:t>
            </a:r>
            <a:r>
              <a:rPr lang="nb-NO" i="1" dirty="0" err="1" smtClean="0"/>
              <a:t>dei</a:t>
            </a:r>
            <a:r>
              <a:rPr lang="nb-NO" i="1" dirty="0" smtClean="0"/>
              <a:t> siste </a:t>
            </a:r>
            <a:r>
              <a:rPr lang="nb-NO" i="1" dirty="0"/>
              <a:t>40 </a:t>
            </a:r>
            <a:r>
              <a:rPr lang="nb-NO" i="1" dirty="0" smtClean="0"/>
              <a:t>åra. </a:t>
            </a:r>
            <a:r>
              <a:rPr lang="nb-NO" dirty="0" smtClean="0"/>
              <a:t>(Vestlandsforskning, Simonsen 2010).</a:t>
            </a:r>
            <a:br>
              <a:rPr lang="nb-NO" dirty="0" smtClean="0"/>
            </a:br>
            <a:endParaRPr lang="nb-NO" dirty="0" smtClean="0"/>
          </a:p>
          <a:p>
            <a:r>
              <a:rPr lang="nb-NO" i="1" dirty="0" err="1" smtClean="0"/>
              <a:t>D.v.s</a:t>
            </a:r>
            <a:r>
              <a:rPr lang="nb-NO" i="1" dirty="0" smtClean="0"/>
              <a:t>. at det tek </a:t>
            </a:r>
            <a:r>
              <a:rPr lang="nb-NO" b="1" i="1" dirty="0" smtClean="0">
                <a:solidFill>
                  <a:srgbClr val="FF0000"/>
                </a:solidFill>
              </a:rPr>
              <a:t>106  </a:t>
            </a:r>
            <a:r>
              <a:rPr lang="nb-NO" i="1" dirty="0" smtClean="0"/>
              <a:t>år til vi kjem tilbake og bygger nytt der vi bygger i dag</a:t>
            </a:r>
            <a:endParaRPr lang="nb-NO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64" y="672664"/>
            <a:ext cx="2832931" cy="358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14" y="261442"/>
            <a:ext cx="2654397" cy="399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180306" y="189434"/>
            <a:ext cx="3852337" cy="369332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nb-NO" dirty="0" err="1">
                <a:solidFill>
                  <a:srgbClr val="ED9300"/>
                </a:solidFill>
              </a:rPr>
              <a:t>Korleis</a:t>
            </a:r>
            <a:r>
              <a:rPr lang="nb-NO" dirty="0">
                <a:solidFill>
                  <a:srgbClr val="ED9300"/>
                </a:solidFill>
              </a:rPr>
              <a:t> brukar vi </a:t>
            </a:r>
            <a:r>
              <a:rPr lang="nb-NO" dirty="0" err="1">
                <a:solidFill>
                  <a:srgbClr val="ED9300"/>
                </a:solidFill>
              </a:rPr>
              <a:t>vegnormalane</a:t>
            </a:r>
            <a:r>
              <a:rPr lang="nb-NO" dirty="0">
                <a:solidFill>
                  <a:srgbClr val="ED93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771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7146BD-CE12-4D03-8DB4-57E6579F2C6C}" type="datetime1">
              <a:rPr lang="nb-NO" smtClean="0"/>
              <a:t>04.05.2014</a:t>
            </a:fld>
            <a:endParaRPr lang="nb-NO" dirty="0"/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684215" y="620715"/>
            <a:ext cx="5400675" cy="339725"/>
          </a:xfrm>
        </p:spPr>
        <p:txBody>
          <a:bodyPr/>
          <a:lstStyle/>
          <a:p>
            <a:r>
              <a:rPr lang="nb-NO" dirty="0"/>
              <a:t>Døme på </a:t>
            </a:r>
            <a:r>
              <a:rPr lang="nb-NO" dirty="0" smtClean="0"/>
              <a:t>bruk </a:t>
            </a:r>
            <a:r>
              <a:rPr lang="nb-NO" dirty="0"/>
              <a:t>av fullmaktene (</a:t>
            </a:r>
            <a:r>
              <a:rPr lang="nb-NO" dirty="0" smtClean="0"/>
              <a:t>II)</a:t>
            </a:r>
            <a:endParaRPr lang="nb-NO" dirty="0"/>
          </a:p>
        </p:txBody>
      </p:sp>
      <p:sp>
        <p:nvSpPr>
          <p:cNvPr id="7" name="Subtitle 6"/>
          <p:cNvSpPr txBox="1">
            <a:spLocks/>
          </p:cNvSpPr>
          <p:nvPr/>
        </p:nvSpPr>
        <p:spPr>
          <a:xfrm>
            <a:off x="468340" y="1577392"/>
            <a:ext cx="4322229" cy="337117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218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None/>
              <a:defRPr sz="1800" kern="1200">
                <a:solidFill>
                  <a:srgbClr val="ED9300"/>
                </a:solidFill>
                <a:latin typeface="+mn-lt"/>
                <a:ea typeface="+mn-ea"/>
                <a:cs typeface="+mn-cs"/>
              </a:defRPr>
            </a:lvl1pPr>
            <a:lvl2pPr marL="457109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18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326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435" indent="0" algn="ctr" defTabSz="914218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543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2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9" indent="0" algn="ctr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i="1" dirty="0">
                <a:solidFill>
                  <a:schemeClr val="tx1"/>
                </a:solidFill>
              </a:rPr>
              <a:t>Det er en målsetting at standarden langs en strekning er lesbar og ensartet, og ikke skifter for ofte. </a:t>
            </a:r>
            <a:endParaRPr lang="nb-NO" i="1" dirty="0" smtClean="0">
              <a:solidFill>
                <a:schemeClr val="tx1"/>
              </a:solidFill>
            </a:endParaRPr>
          </a:p>
          <a:p>
            <a:r>
              <a:rPr lang="nb-NO" i="1" dirty="0" smtClean="0">
                <a:solidFill>
                  <a:schemeClr val="tx1"/>
                </a:solidFill>
              </a:rPr>
              <a:t/>
            </a:r>
            <a:br>
              <a:rPr lang="nb-NO" i="1" dirty="0" smtClean="0">
                <a:solidFill>
                  <a:schemeClr val="tx1"/>
                </a:solidFill>
              </a:rPr>
            </a:br>
            <a:r>
              <a:rPr lang="nb-NO" i="1" dirty="0" smtClean="0">
                <a:solidFill>
                  <a:schemeClr val="tx1"/>
                </a:solidFill>
              </a:rPr>
              <a:t>Dette </a:t>
            </a:r>
            <a:r>
              <a:rPr lang="nb-NO" i="1" dirty="0">
                <a:solidFill>
                  <a:schemeClr val="tx1"/>
                </a:solidFill>
              </a:rPr>
              <a:t>tilsier at valget av dimensjoneringsklasse må avklares på overordnet nivå gjennom rutevise </a:t>
            </a:r>
            <a:r>
              <a:rPr lang="nb-NO" i="1" dirty="0" smtClean="0">
                <a:solidFill>
                  <a:schemeClr val="tx1"/>
                </a:solidFill>
              </a:rPr>
              <a:t>planer </a:t>
            </a:r>
            <a:r>
              <a:rPr lang="nb-NO" i="1" dirty="0">
                <a:solidFill>
                  <a:schemeClr val="tx1"/>
                </a:solidFill>
              </a:rPr>
              <a:t>eller nettvurderinger</a:t>
            </a:r>
            <a:r>
              <a:rPr lang="nb-NO" i="1" dirty="0" smtClean="0">
                <a:solidFill>
                  <a:schemeClr val="tx1"/>
                </a:solidFill>
              </a:rPr>
              <a:t>.</a:t>
            </a:r>
          </a:p>
          <a:p>
            <a:endParaRPr lang="nb-NO" i="1" dirty="0" smtClean="0">
              <a:solidFill>
                <a:schemeClr val="tx1"/>
              </a:solidFill>
            </a:endParaRPr>
          </a:p>
          <a:p>
            <a:r>
              <a:rPr lang="nb-NO" i="1" dirty="0" smtClean="0">
                <a:solidFill>
                  <a:schemeClr val="tx1"/>
                </a:solidFill>
              </a:rPr>
              <a:t>Variasjoner </a:t>
            </a:r>
            <a:r>
              <a:rPr lang="nb-NO" i="1" dirty="0">
                <a:solidFill>
                  <a:schemeClr val="tx1"/>
                </a:solidFill>
              </a:rPr>
              <a:t>i ÅDT trenger derfor nødvendigvis ikke å føre til skifte i dimensjoneringsklasse.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6" y="131560"/>
            <a:ext cx="4104456" cy="62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Plasshaldar for botntekst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Region vest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12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Region vest</a:t>
            </a:r>
            <a:endParaRPr lang="nb-NO" dirty="0"/>
          </a:p>
        </p:txBody>
      </p:sp>
      <p:sp>
        <p:nvSpPr>
          <p:cNvPr id="6" name="5 Plasshaldar for dato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BD1A69-C581-4544-A6F2-E7DE19A3C310}" type="datetime1">
              <a:rPr lang="nb-NO" smtClean="0"/>
              <a:t>04.05.2014</a:t>
            </a:fld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612"/>
            <a:ext cx="8903375" cy="737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TekstSylinder"/>
          <p:cNvSpPr txBox="1"/>
          <p:nvPr/>
        </p:nvSpPr>
        <p:spPr>
          <a:xfrm>
            <a:off x="2844604" y="909514"/>
            <a:ext cx="2808311" cy="13849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lang="nb-NO" sz="2800" b="1" dirty="0" err="1">
                <a:solidFill>
                  <a:srgbClr val="002060"/>
                </a:solidFill>
              </a:rPr>
              <a:t>Hovudårene</a:t>
            </a:r>
            <a:r>
              <a:rPr lang="nb-NO" sz="2800" b="1" dirty="0">
                <a:solidFill>
                  <a:srgbClr val="002060"/>
                </a:solidFill>
              </a:rPr>
              <a:t> bind landet </a:t>
            </a:r>
            <a:r>
              <a:rPr lang="nb-NO" sz="2800" b="1" dirty="0" err="1">
                <a:solidFill>
                  <a:srgbClr val="002060"/>
                </a:solidFill>
              </a:rPr>
              <a:t>saman</a:t>
            </a:r>
            <a:r>
              <a:rPr lang="nb-NO" sz="2800" b="1" dirty="0">
                <a:solidFill>
                  <a:srgbClr val="002060"/>
                </a:solidFill>
              </a:rPr>
              <a:t>!</a:t>
            </a:r>
            <a:endParaRPr lang="nn-NO" sz="2800" b="1" dirty="0">
              <a:solidFill>
                <a:srgbClr val="002060"/>
              </a:solidFill>
            </a:endParaRPr>
          </a:p>
        </p:txBody>
      </p:sp>
      <p:sp>
        <p:nvSpPr>
          <p:cNvPr id="9" name="8 TekstSylinder"/>
          <p:cNvSpPr txBox="1"/>
          <p:nvPr/>
        </p:nvSpPr>
        <p:spPr>
          <a:xfrm>
            <a:off x="1836492" y="4149876"/>
            <a:ext cx="2808311" cy="2246769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lang="nb-NO" sz="2800" b="1" dirty="0">
                <a:solidFill>
                  <a:srgbClr val="FF0000"/>
                </a:solidFill>
              </a:rPr>
              <a:t>- Men kva standard skal vi ha på </a:t>
            </a:r>
            <a:r>
              <a:rPr lang="nb-NO" sz="2800" b="1" dirty="0" err="1">
                <a:solidFill>
                  <a:srgbClr val="FF0000"/>
                </a:solidFill>
              </a:rPr>
              <a:t>dei</a:t>
            </a:r>
            <a:r>
              <a:rPr lang="nb-NO" sz="2800" b="1" dirty="0">
                <a:solidFill>
                  <a:srgbClr val="FF0000"/>
                </a:solidFill>
              </a:rPr>
              <a:t> sekundære rutene?</a:t>
            </a:r>
            <a:endParaRPr lang="nn-N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Statens vegvesen liggende standard nors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Statens vegvesen liggende standard norsk</Template>
  <TotalTime>192</TotalTime>
  <Words>342</Words>
  <Application>Microsoft Office PowerPoint</Application>
  <PresentationFormat>Egendefinert</PresentationFormat>
  <Paragraphs>66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1 Statens vegvesen liggende standard norsk</vt:lpstr>
      <vt:lpstr>Standard utforming</vt:lpstr>
      <vt:lpstr>1_Standard utforming</vt:lpstr>
      <vt:lpstr>Arbeidsopplegg for Region vest</vt:lpstr>
      <vt:lpstr>Riksvegnettet</vt:lpstr>
      <vt:lpstr>Arbeidsopplegg</vt:lpstr>
      <vt:lpstr>PowerPoint-presentasjon</vt:lpstr>
      <vt:lpstr>Den overordnede planleggingen har som mål å komme fram til et sett med planforutsetninger for hver enkelt delstrekning eller område. De viktigste er knyttet til følgende tema:  </vt:lpstr>
      <vt:lpstr>Trafikkmengden i prognoseåret legges til grunn for dimensjonering av veger. For veger settes prognoseåret normalt til 20 år etter forventet åpningsår. </vt:lpstr>
      <vt:lpstr>PowerPoint-presentasjon</vt:lpstr>
      <vt:lpstr>PowerPoint-presentasjon</vt:lpstr>
      <vt:lpstr>PowerPoint-presentasjon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Eikenes Signe</dc:creator>
  <dc:description>Template by addpoint.no</dc:description>
  <cp:lastModifiedBy>Kvåle Kjell</cp:lastModifiedBy>
  <cp:revision>19</cp:revision>
  <cp:lastPrinted>2014-04-30T13:07:57Z</cp:lastPrinted>
  <dcterms:created xsi:type="dcterms:W3CDTF">2014-03-16T15:21:26Z</dcterms:created>
  <dcterms:modified xsi:type="dcterms:W3CDTF">2014-05-04T07:51:35Z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